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62" r:id="rId4"/>
    <p:sldId id="264"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7DC"/>
    <a:srgbClr val="286B9D"/>
    <a:srgbClr val="3C7CC3"/>
    <a:srgbClr val="FF6633"/>
    <a:srgbClr val="3375A3"/>
    <a:srgbClr val="8FD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3799" autoAdjust="0"/>
  </p:normalViewPr>
  <p:slideViewPr>
    <p:cSldViewPr snapToGrid="0">
      <p:cViewPr varScale="1">
        <p:scale>
          <a:sx n="71" d="100"/>
          <a:sy n="71" d="100"/>
        </p:scale>
        <p:origin x="1158" y="78"/>
      </p:cViewPr>
      <p:guideLst/>
    </p:cSldViewPr>
  </p:slideViewPr>
  <p:notesTextViewPr>
    <p:cViewPr>
      <p:scale>
        <a:sx n="3" d="2"/>
        <a:sy n="3" d="2"/>
      </p:scale>
      <p:origin x="0" y="-3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yn Marlen" userId="798946c0-97d6-4cf8-8f1c-398fda90032d" providerId="ADAL" clId="{4C1CAF0C-3304-474E-AAC6-45E6A682A4A3}"/>
    <pc:docChg chg="modSld">
      <pc:chgData name="Garryn Marlen" userId="798946c0-97d6-4cf8-8f1c-398fda90032d" providerId="ADAL" clId="{4C1CAF0C-3304-474E-AAC6-45E6A682A4A3}" dt="2019-01-02T17:48:11.676" v="1" actId="20577"/>
      <pc:docMkLst>
        <pc:docMk/>
      </pc:docMkLst>
      <pc:sldChg chg="modNotesTx">
        <pc:chgData name="Garryn Marlen" userId="798946c0-97d6-4cf8-8f1c-398fda90032d" providerId="ADAL" clId="{4C1CAF0C-3304-474E-AAC6-45E6A682A4A3}" dt="2019-01-02T17:48:11.676" v="1" actId="20577"/>
        <pc:sldMkLst>
          <pc:docMk/>
          <pc:sldMk cId="1988959309"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F42C9-48A1-4374-8FD8-2BE0AAD19775}" type="datetimeFigureOut">
              <a:rPr lang="en-US" smtClean="0"/>
              <a:t>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44F64-9843-488C-B584-B3019218E505}" type="slidenum">
              <a:rPr lang="en-US" smtClean="0"/>
              <a:t>‹#›</a:t>
            </a:fld>
            <a:endParaRPr lang="en-US"/>
          </a:p>
        </p:txBody>
      </p:sp>
    </p:spTree>
    <p:extLst>
      <p:ext uri="{BB962C8B-B14F-4D97-AF65-F5344CB8AC3E}">
        <p14:creationId xmlns:p14="http://schemas.microsoft.com/office/powerpoint/2010/main" val="185916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157B0E2-1269-4A87-978E-5C83DFFEAB42}"/>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9E8CF89-4B6C-4D7F-80C7-C1DC18FD2F35}"/>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 WCO was originally founded in Cologne, Germany in 1927 as the International Optical League (Ligue Internationale </a:t>
            </a:r>
            <a:r>
              <a:rPr lang="en-GB" sz="1200" kern="1200" dirty="0" err="1">
                <a:solidFill>
                  <a:schemeClr val="tx1"/>
                </a:solidFill>
                <a:effectLst/>
                <a:latin typeface="+mn-lt"/>
                <a:ea typeface="+mn-ea"/>
                <a:cs typeface="+mn-cs"/>
              </a:rPr>
              <a:t>d’optique</a:t>
            </a:r>
            <a:r>
              <a:rPr lang="en-GB"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1970 the name was changed to the International Optometric and Optical League (IOOL) and was based in the United Kingdom.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1996, the IOOL became the WCO and has been headquartered at the American Optometric Association offices in St. Louis, Missouri USA since the fall of 2015.</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2017 marked the 90</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year anniversary of WCO.</a:t>
            </a:r>
            <a:endParaRPr lang="en-US" sz="1200" kern="1200" dirty="0">
              <a:solidFill>
                <a:schemeClr val="tx1"/>
              </a:solidFill>
              <a:effectLst/>
              <a:latin typeface="+mn-lt"/>
              <a:ea typeface="+mn-ea"/>
              <a:cs typeface="+mn-cs"/>
            </a:endParaRPr>
          </a:p>
        </p:txBody>
      </p:sp>
      <p:sp>
        <p:nvSpPr>
          <p:cNvPr id="4100" name="Slide Number Placeholder 3">
            <a:extLst>
              <a:ext uri="{FF2B5EF4-FFF2-40B4-BE49-F238E27FC236}">
                <a16:creationId xmlns:a16="http://schemas.microsoft.com/office/drawing/2014/main" id="{EBD00552-8165-4289-9A6F-B492A74F9C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FD3108-2AF5-45EF-A2A9-B7849014C1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707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99A71FC-2AFE-4799-BEEE-21D0ADD58C9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B3837F2-4EE5-4F86-B7AD-80793C1022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WCO’s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World Congress of Optometry will take place from October 23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-27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2019 in Orlando, Florida, USA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be presented in partnership with the American Academy of Optometry</a:t>
            </a:r>
          </a:p>
        </p:txBody>
      </p:sp>
      <p:sp>
        <p:nvSpPr>
          <p:cNvPr id="22532" name="Slide Number Placeholder 3">
            <a:extLst>
              <a:ext uri="{FF2B5EF4-FFF2-40B4-BE49-F238E27FC236}">
                <a16:creationId xmlns:a16="http://schemas.microsoft.com/office/drawing/2014/main" id="{3A7CD962-B803-4812-AC44-AB60EB1598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98C712-7AD5-42F9-B1D3-0FB2F2EE18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501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99A71FC-2AFE-4799-BEEE-21D0ADD58C9F}"/>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B3837F2-4EE5-4F86-B7AD-80793C1022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pitchFamily="34" charset="0"/>
              </a:rPr>
              <a:t>Presented in partnership with the American Academy of Optometry (AAO)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World Congress of optometry is a global platform where practitioners, students, researchers and educators share expertise and engage in the development and expansion of optometry’s future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receive first-class continuing education with discussions and lectures led by distinguished speakers and world-renowned optometrists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WCO and AAO content will feature Clinical CE, Research, Education and Public Health, and focus on specific areas including the latest advances in optometry – vision sciences, research, optics and contact lens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Congress will have two principal tracks: Scientific and Educator </a:t>
            </a:r>
            <a:endParaRPr lang="en-US" sz="1000" dirty="0">
              <a:ea typeface="Calibri" panose="020F0502020204030204" pitchFamily="34" charset="0"/>
              <a:cs typeface="Times New Roman" panose="02020603050405020304" pitchFamily="18" charset="0"/>
            </a:endParaRPr>
          </a:p>
        </p:txBody>
      </p:sp>
      <p:sp>
        <p:nvSpPr>
          <p:cNvPr id="22532" name="Slide Number Placeholder 3">
            <a:extLst>
              <a:ext uri="{FF2B5EF4-FFF2-40B4-BE49-F238E27FC236}">
                <a16:creationId xmlns:a16="http://schemas.microsoft.com/office/drawing/2014/main" id="{3A7CD962-B803-4812-AC44-AB60EB1598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598C712-7AD5-42F9-B1D3-0FB2F2EE18A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7530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4162DC2-02C3-49DE-A2C8-98EEFD27977A}"/>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BD78BF2-FA32-404A-92A9-E3F1CD9363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Why should you attend a World Congress of Optometry?</a:t>
            </a:r>
          </a:p>
          <a:p>
            <a:pPr eaLnBrk="1" hangingPunct="1">
              <a:spcBef>
                <a:spcPct val="0"/>
              </a:spcBef>
            </a:pPr>
            <a:endParaRPr lang="en-US" alt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each Congress the President’s Forum convenes presidents of national optometric associations, Deans of schools of optometry and key industry leaders. Participants discuss the progress of optometry and shape the future of the profession across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an expansive exhibit hall featuring the newest in products and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social events featuring the city of Orlando, Florida – one of the most popular tourist destinations in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World Congress of Optometry promises to be an exciting and progressive meeting for global optometry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won’t want to miss this Congress – We hope to see you there!</a:t>
            </a:r>
          </a:p>
          <a:p>
            <a:pPr eaLnBrk="1" hangingPunct="1">
              <a:spcBef>
                <a:spcPct val="0"/>
              </a:spcBef>
            </a:pPr>
            <a:endParaRPr lang="en-US" altLang="en-US" dirty="0"/>
          </a:p>
        </p:txBody>
      </p:sp>
      <p:sp>
        <p:nvSpPr>
          <p:cNvPr id="26628" name="Slide Number Placeholder 3">
            <a:extLst>
              <a:ext uri="{FF2B5EF4-FFF2-40B4-BE49-F238E27FC236}">
                <a16:creationId xmlns:a16="http://schemas.microsoft.com/office/drawing/2014/main" id="{BF901B12-806F-4327-8EC7-1A598953D7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1FF07C-A43C-4BC8-9B65-3F665069AD1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5310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Together, we can do great things – thank you!</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DFF741-4618-41E1-88CB-51590E811C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06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142879D-6186-48AD-A9AC-DC4167F3515D}"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1331B4-8016-474E-8AE3-DCFADA555523}" type="slidenum">
              <a:rPr lang="en-US" smtClean="0"/>
              <a:pPr>
                <a:defRPr/>
              </a:pPr>
              <a:t>‹#›</a:t>
            </a:fld>
            <a:endParaRPr lang="en-US" dirty="0"/>
          </a:p>
        </p:txBody>
      </p:sp>
    </p:spTree>
    <p:extLst>
      <p:ext uri="{BB962C8B-B14F-4D97-AF65-F5344CB8AC3E}">
        <p14:creationId xmlns:p14="http://schemas.microsoft.com/office/powerpoint/2010/main" val="980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B9FBFA2-1B37-445A-BC0D-C90462FAD842}"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03030A-D9B8-4D6A-9157-8A1681176E7C}" type="slidenum">
              <a:rPr lang="en-US" smtClean="0"/>
              <a:pPr>
                <a:defRPr/>
              </a:pPr>
              <a:t>‹#›</a:t>
            </a:fld>
            <a:endParaRPr lang="en-US" dirty="0"/>
          </a:p>
        </p:txBody>
      </p:sp>
    </p:spTree>
    <p:extLst>
      <p:ext uri="{BB962C8B-B14F-4D97-AF65-F5344CB8AC3E}">
        <p14:creationId xmlns:p14="http://schemas.microsoft.com/office/powerpoint/2010/main" val="176137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B9FBFA2-1B37-445A-BC0D-C90462FAD842}"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03030A-D9B8-4D6A-9157-8A1681176E7C}" type="slidenum">
              <a:rPr lang="en-US" smtClean="0"/>
              <a:pPr>
                <a:defRPr/>
              </a:pPr>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835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B9FBFA2-1B37-445A-BC0D-C90462FAD842}"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03030A-D9B8-4D6A-9157-8A1681176E7C}" type="slidenum">
              <a:rPr lang="en-US" smtClean="0"/>
              <a:pPr>
                <a:defRPr/>
              </a:pPr>
              <a:t>‹#›</a:t>
            </a:fld>
            <a:endParaRPr lang="en-US" dirty="0"/>
          </a:p>
        </p:txBody>
      </p:sp>
    </p:spTree>
    <p:extLst>
      <p:ext uri="{BB962C8B-B14F-4D97-AF65-F5344CB8AC3E}">
        <p14:creationId xmlns:p14="http://schemas.microsoft.com/office/powerpoint/2010/main" val="412764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B9FBFA2-1B37-445A-BC0D-C90462FAD842}"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03030A-D9B8-4D6A-9157-8A1681176E7C}" type="slidenum">
              <a:rPr lang="en-US" smtClean="0"/>
              <a:pPr>
                <a:defRPr/>
              </a:pPr>
              <a:t>‹#›</a:t>
            </a:fld>
            <a:endParaRPr lang="en-US" dirty="0"/>
          </a:p>
        </p:txBody>
      </p:sp>
      <p:sp>
        <p:nvSpPr>
          <p:cNvPr id="24" name="TextBox 23"/>
          <p:cNvSpPr txBox="1"/>
          <p:nvPr/>
        </p:nvSpPr>
        <p:spPr>
          <a:xfrm>
            <a:off x="482712"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02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B9FBFA2-1B37-445A-BC0D-C90462FAD842}"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03030A-D9B8-4D6A-9157-8A1681176E7C}" type="slidenum">
              <a:rPr lang="en-US" smtClean="0"/>
              <a:pPr>
                <a:defRPr/>
              </a:pPr>
              <a:t>‹#›</a:t>
            </a:fld>
            <a:endParaRPr lang="en-US" dirty="0"/>
          </a:p>
        </p:txBody>
      </p:sp>
    </p:spTree>
    <p:extLst>
      <p:ext uri="{BB962C8B-B14F-4D97-AF65-F5344CB8AC3E}">
        <p14:creationId xmlns:p14="http://schemas.microsoft.com/office/powerpoint/2010/main" val="67488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BB2EA71-531F-489D-B8E0-6D0C4F4227A1}"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80B91A-2B94-4113-9F5A-42A69824A5B0}" type="slidenum">
              <a:rPr lang="en-US" smtClean="0"/>
              <a:pPr>
                <a:defRPr/>
              </a:pPr>
              <a:t>‹#›</a:t>
            </a:fld>
            <a:endParaRPr lang="en-US" dirty="0"/>
          </a:p>
        </p:txBody>
      </p:sp>
    </p:spTree>
    <p:extLst>
      <p:ext uri="{BB962C8B-B14F-4D97-AF65-F5344CB8AC3E}">
        <p14:creationId xmlns:p14="http://schemas.microsoft.com/office/powerpoint/2010/main" val="82859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CF54353-47EF-4764-974F-8E1962C4978C}"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76A2F9-BCDF-478C-92B7-C3CA60912D85}" type="slidenum">
              <a:rPr lang="en-US" smtClean="0"/>
              <a:pPr>
                <a:defRPr/>
              </a:pPr>
              <a:t>‹#›</a:t>
            </a:fld>
            <a:endParaRPr lang="en-US" dirty="0"/>
          </a:p>
        </p:txBody>
      </p:sp>
    </p:spTree>
    <p:extLst>
      <p:ext uri="{BB962C8B-B14F-4D97-AF65-F5344CB8AC3E}">
        <p14:creationId xmlns:p14="http://schemas.microsoft.com/office/powerpoint/2010/main" val="209792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690A373-282C-4450-9268-E82F42EAC5D1}"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3CE034-7B77-41DF-8D2E-26CA79E66448}" type="slidenum">
              <a:rPr lang="en-US" smtClean="0"/>
              <a:pPr>
                <a:defRPr/>
              </a:pPr>
              <a:t>‹#›</a:t>
            </a:fld>
            <a:endParaRPr lang="en-US" dirty="0"/>
          </a:p>
        </p:txBody>
      </p:sp>
    </p:spTree>
    <p:extLst>
      <p:ext uri="{BB962C8B-B14F-4D97-AF65-F5344CB8AC3E}">
        <p14:creationId xmlns:p14="http://schemas.microsoft.com/office/powerpoint/2010/main" val="417269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D6704FA-AE45-4F4A-BBCF-F8AC5C27714A}" type="datetimeFigureOut">
              <a:rPr lang="en-US" smtClean="0"/>
              <a:pPr>
                <a:defRPr/>
              </a:pPr>
              <a:t>1/2/2019</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ADBD70-8318-428D-A06F-821CEAE02341}" type="slidenum">
              <a:rPr lang="en-US" smtClean="0"/>
              <a:pPr>
                <a:defRPr/>
              </a:pPr>
              <a:t>‹#›</a:t>
            </a:fld>
            <a:endParaRPr lang="en-US" dirty="0"/>
          </a:p>
        </p:txBody>
      </p:sp>
    </p:spTree>
    <p:extLst>
      <p:ext uri="{BB962C8B-B14F-4D97-AF65-F5344CB8AC3E}">
        <p14:creationId xmlns:p14="http://schemas.microsoft.com/office/powerpoint/2010/main" val="129857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E5E65A8-BD6E-437D-A891-A5CB9A638F00}" type="datetimeFigureOut">
              <a:rPr lang="en-US" smtClean="0"/>
              <a:pPr>
                <a:defRPr/>
              </a:pPr>
              <a:t>1/2/2019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6D2C69-9AB6-4326-AE7E-7E146AAD093F}" type="slidenum">
              <a:rPr lang="en-US" smtClean="0"/>
              <a:pPr>
                <a:defRPr/>
              </a:pPr>
              <a:t>‹#›</a:t>
            </a:fld>
            <a:endParaRPr lang="en-US" dirty="0"/>
          </a:p>
        </p:txBody>
      </p:sp>
    </p:spTree>
    <p:extLst>
      <p:ext uri="{BB962C8B-B14F-4D97-AF65-F5344CB8AC3E}">
        <p14:creationId xmlns:p14="http://schemas.microsoft.com/office/powerpoint/2010/main" val="245164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4B49FEC-6DD5-4536-A24E-A46F05B08D54}" type="datetimeFigureOut">
              <a:rPr lang="en-US" smtClean="0"/>
              <a:pPr>
                <a:defRPr/>
              </a:pPr>
              <a:t>1/2/2019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4C172CA-E772-4078-8525-46A137DFAE24}" type="slidenum">
              <a:rPr lang="en-US" smtClean="0"/>
              <a:pPr>
                <a:defRPr/>
              </a:pPr>
              <a:t>‹#›</a:t>
            </a:fld>
            <a:endParaRPr lang="en-US" dirty="0"/>
          </a:p>
        </p:txBody>
      </p:sp>
    </p:spTree>
    <p:extLst>
      <p:ext uri="{BB962C8B-B14F-4D97-AF65-F5344CB8AC3E}">
        <p14:creationId xmlns:p14="http://schemas.microsoft.com/office/powerpoint/2010/main" val="402651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FF8B06C-0B6A-4050-B467-4DFC98B4002B}" type="datetimeFigureOut">
              <a:rPr lang="en-US" smtClean="0"/>
              <a:pPr>
                <a:defRPr/>
              </a:pPr>
              <a:t>1/2/2019</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3DEC2A-802D-443B-90C4-006A8CB79022}" type="slidenum">
              <a:rPr lang="en-US" smtClean="0"/>
              <a:pPr>
                <a:defRPr/>
              </a:pPr>
              <a:t>‹#›</a:t>
            </a:fld>
            <a:endParaRPr lang="en-US" dirty="0"/>
          </a:p>
        </p:txBody>
      </p:sp>
    </p:spTree>
    <p:extLst>
      <p:ext uri="{BB962C8B-B14F-4D97-AF65-F5344CB8AC3E}">
        <p14:creationId xmlns:p14="http://schemas.microsoft.com/office/powerpoint/2010/main" val="31552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92385F-7C3F-4E53-935C-7DA93A1477BD}" type="datetimeFigureOut">
              <a:rPr lang="en-US" smtClean="0"/>
              <a:pPr>
                <a:defRPr/>
              </a:pPr>
              <a:t>1/2/2019</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155FEB-CAB3-4B7A-91C2-8BC101417AC8}" type="slidenum">
              <a:rPr lang="en-US" smtClean="0"/>
              <a:pPr>
                <a:defRPr/>
              </a:pPr>
              <a:t>‹#›</a:t>
            </a:fld>
            <a:endParaRPr lang="en-US" dirty="0"/>
          </a:p>
        </p:txBody>
      </p:sp>
    </p:spTree>
    <p:extLst>
      <p:ext uri="{BB962C8B-B14F-4D97-AF65-F5344CB8AC3E}">
        <p14:creationId xmlns:p14="http://schemas.microsoft.com/office/powerpoint/2010/main" val="25228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488C660-3654-45F9-A269-01C438535AE1}" type="datetimeFigureOut">
              <a:rPr lang="en-US" smtClean="0"/>
              <a:pPr>
                <a:defRPr/>
              </a:pPr>
              <a:t>1/2/2019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242CBD-64BD-4845-A7BF-EE9877F52AAA}" type="slidenum">
              <a:rPr lang="en-US" smtClean="0"/>
              <a:pPr>
                <a:defRPr/>
              </a:pPr>
              <a:t>‹#›</a:t>
            </a:fld>
            <a:endParaRPr lang="en-US" dirty="0"/>
          </a:p>
        </p:txBody>
      </p:sp>
    </p:spTree>
    <p:extLst>
      <p:ext uri="{BB962C8B-B14F-4D97-AF65-F5344CB8AC3E}">
        <p14:creationId xmlns:p14="http://schemas.microsoft.com/office/powerpoint/2010/main" val="52826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9484ECD8-84EB-4280-80FF-F3994ED8AB94}" type="datetimeFigureOut">
              <a:rPr lang="en-US" smtClean="0"/>
              <a:pPr>
                <a:defRPr/>
              </a:pPr>
              <a:t>1/2/2019</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09FD67-CBA3-4559-83DF-77EC938D61DD}" type="slidenum">
              <a:rPr lang="en-US" smtClean="0"/>
              <a:pPr>
                <a:defRPr/>
              </a:pPr>
              <a:t>‹#›</a:t>
            </a:fld>
            <a:endParaRPr lang="en-US" dirty="0"/>
          </a:p>
        </p:txBody>
      </p:sp>
    </p:spTree>
    <p:extLst>
      <p:ext uri="{BB962C8B-B14F-4D97-AF65-F5344CB8AC3E}">
        <p14:creationId xmlns:p14="http://schemas.microsoft.com/office/powerpoint/2010/main" val="206833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B9FBFA2-1B37-445A-BC0D-C90462FAD842}" type="datetimeFigureOut">
              <a:rPr lang="en-US" smtClean="0"/>
              <a:pPr>
                <a:defRPr/>
              </a:pPr>
              <a:t>1/2/2019</a:t>
            </a:fld>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A03030A-D9B8-4D6A-9157-8A1681176E7C}" type="slidenum">
              <a:rPr lang="en-US" smtClean="0"/>
              <a:pPr>
                <a:defRPr/>
              </a:pPr>
              <a:t>‹#›</a:t>
            </a:fld>
            <a:endParaRPr lang="en-US" dirty="0"/>
          </a:p>
        </p:txBody>
      </p:sp>
    </p:spTree>
    <p:extLst>
      <p:ext uri="{BB962C8B-B14F-4D97-AF65-F5344CB8AC3E}">
        <p14:creationId xmlns:p14="http://schemas.microsoft.com/office/powerpoint/2010/main" val="328208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worldoptometry.org/"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8">
            <a:extLst>
              <a:ext uri="{FF2B5EF4-FFF2-40B4-BE49-F238E27FC236}">
                <a16:creationId xmlns:a16="http://schemas.microsoft.com/office/drawing/2014/main" id="{0823B008-4DCE-4B00-8CD8-A9E152776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8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a:extLst>
              <a:ext uri="{FF2B5EF4-FFF2-40B4-BE49-F238E27FC236}">
                <a16:creationId xmlns:a16="http://schemas.microsoft.com/office/drawing/2014/main" id="{3C05D891-E6E9-4424-B1DB-FF60661F1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609" y="2683062"/>
            <a:ext cx="5981700" cy="1841500"/>
          </a:xfrm>
          <a:prstGeom prst="rect">
            <a:avLst/>
          </a:prstGeom>
        </p:spPr>
      </p:pic>
    </p:spTree>
    <p:extLst>
      <p:ext uri="{BB962C8B-B14F-4D97-AF65-F5344CB8AC3E}">
        <p14:creationId xmlns:p14="http://schemas.microsoft.com/office/powerpoint/2010/main" val="103955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B08B4C25-547D-43D9-9819-F84F3AAA1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69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Rectangle 5">
            <a:extLst>
              <a:ext uri="{FF2B5EF4-FFF2-40B4-BE49-F238E27FC236}">
                <a16:creationId xmlns:a16="http://schemas.microsoft.com/office/drawing/2014/main" id="{AA5AE5F2-F5B9-4DFE-988F-EAD970812BEB}"/>
              </a:ext>
            </a:extLst>
          </p:cNvPr>
          <p:cNvSpPr>
            <a:spLocks noChangeArrowheads="1"/>
          </p:cNvSpPr>
          <p:nvPr/>
        </p:nvSpPr>
        <p:spPr bwMode="auto">
          <a:xfrm>
            <a:off x="1211888" y="910742"/>
            <a:ext cx="6185647"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a:buNone/>
              <a:defRPr/>
            </a:pPr>
            <a:r>
              <a:rPr lang="en-US" sz="2400" b="1" i="1" dirty="0">
                <a:solidFill>
                  <a:prstClr val="black"/>
                </a:solidFill>
                <a:ea typeface="Calibri" panose="020F0502020204030204" pitchFamily="34" charset="0"/>
                <a:cs typeface="Times New Roman" panose="02020603050405020304" pitchFamily="18" charset="0"/>
              </a:rPr>
              <a:t>October 23</a:t>
            </a:r>
            <a:r>
              <a:rPr lang="en-US" sz="2400" b="1" i="1" baseline="30000" dirty="0">
                <a:solidFill>
                  <a:prstClr val="black"/>
                </a:solidFill>
                <a:ea typeface="Calibri" panose="020F0502020204030204" pitchFamily="34" charset="0"/>
                <a:cs typeface="Times New Roman" panose="02020603050405020304" pitchFamily="18" charset="0"/>
              </a:rPr>
              <a:t>rd</a:t>
            </a:r>
            <a:r>
              <a:rPr lang="en-US" sz="2400" b="1" i="1" dirty="0">
                <a:solidFill>
                  <a:prstClr val="black"/>
                </a:solidFill>
                <a:ea typeface="Calibri" panose="020F0502020204030204" pitchFamily="34" charset="0"/>
                <a:cs typeface="Times New Roman" panose="02020603050405020304" pitchFamily="18" charset="0"/>
              </a:rPr>
              <a:t>-27</a:t>
            </a:r>
            <a:r>
              <a:rPr lang="en-US" sz="2400" b="1" i="1" baseline="30000" dirty="0">
                <a:solidFill>
                  <a:prstClr val="black"/>
                </a:solidFill>
                <a:ea typeface="Calibri" panose="020F0502020204030204" pitchFamily="34" charset="0"/>
                <a:cs typeface="Times New Roman" panose="02020603050405020304" pitchFamily="18" charset="0"/>
              </a:rPr>
              <a:t>th</a:t>
            </a:r>
            <a:r>
              <a:rPr lang="en-US" sz="2400" b="1" i="1" dirty="0">
                <a:solidFill>
                  <a:prstClr val="black"/>
                </a:solidFill>
                <a:ea typeface="Calibri" panose="020F0502020204030204" pitchFamily="34" charset="0"/>
                <a:cs typeface="Times New Roman" panose="02020603050405020304" pitchFamily="18" charset="0"/>
              </a:rPr>
              <a:t>, 2019 in Orlando, Florida, USA</a:t>
            </a:r>
          </a:p>
          <a:p>
            <a:pPr algn="ctr" defTabSz="457200">
              <a:buNone/>
              <a:defRPr/>
            </a:pPr>
            <a:r>
              <a:rPr lang="en-US" sz="2400" b="1" i="1" dirty="0">
                <a:solidFill>
                  <a:srgbClr val="286B9D"/>
                </a:solidFill>
                <a:ea typeface="Calibri" panose="020F0502020204030204" pitchFamily="34" charset="0"/>
                <a:cs typeface="Times New Roman" panose="02020603050405020304" pitchFamily="18" charset="0"/>
              </a:rPr>
              <a:t>World Optometry Coming Together</a:t>
            </a:r>
            <a:endParaRPr lang="en-US" sz="2400" b="1" dirty="0">
              <a:solidFill>
                <a:srgbClr val="286B9D"/>
              </a:solidFill>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C5912B3-C9D2-45F1-B30E-0734EE1A9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507" y="1353428"/>
            <a:ext cx="5486411" cy="5486411"/>
          </a:xfrm>
          <a:prstGeom prst="rect">
            <a:avLst/>
          </a:prstGeom>
        </p:spPr>
      </p:pic>
    </p:spTree>
    <p:extLst>
      <p:ext uri="{BB962C8B-B14F-4D97-AF65-F5344CB8AC3E}">
        <p14:creationId xmlns:p14="http://schemas.microsoft.com/office/powerpoint/2010/main" val="198895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B08B4C25-547D-43D9-9819-F84F3AAA1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69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9" name="Rectangle 5">
            <a:extLst>
              <a:ext uri="{FF2B5EF4-FFF2-40B4-BE49-F238E27FC236}">
                <a16:creationId xmlns:a16="http://schemas.microsoft.com/office/drawing/2014/main" id="{051C5629-2AD4-417C-B7FD-D9A6500A29F6}"/>
              </a:ext>
            </a:extLst>
          </p:cNvPr>
          <p:cNvSpPr>
            <a:spLocks noChangeArrowheads="1"/>
          </p:cNvSpPr>
          <p:nvPr/>
        </p:nvSpPr>
        <p:spPr bwMode="auto">
          <a:xfrm>
            <a:off x="-1" y="605685"/>
            <a:ext cx="86094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None/>
            </a:pPr>
            <a:r>
              <a:rPr lang="en-US" altLang="en-US" sz="4000" b="1"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3</a:t>
            </a:r>
            <a:r>
              <a:rPr lang="en-US" altLang="en-US" sz="4000" b="1" baseline="300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rd</a:t>
            </a:r>
            <a:r>
              <a:rPr lang="en-US" altLang="en-US" sz="4000" b="1"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World Congress of Optometry</a:t>
            </a:r>
          </a:p>
          <a:p>
            <a:pPr defTabSz="457200" fontAlgn="base">
              <a:lnSpc>
                <a:spcPct val="100000"/>
              </a:lnSpc>
              <a:spcBef>
                <a:spcPct val="0"/>
              </a:spcBef>
              <a:spcAft>
                <a:spcPct val="0"/>
              </a:spcAft>
              <a:buNone/>
            </a:pPr>
            <a:r>
              <a:rPr lang="en-US" sz="2400" b="1" i="1" dirty="0">
                <a:ea typeface="Calibri" panose="020F0502020204030204" pitchFamily="34" charset="0"/>
                <a:cs typeface="Times New Roman" panose="02020603050405020304" pitchFamily="18" charset="0"/>
              </a:rPr>
              <a:t>World Optometry Coming Together</a:t>
            </a:r>
          </a:p>
          <a:p>
            <a:pPr defTabSz="457200" fontAlgn="base">
              <a:lnSpc>
                <a:spcPct val="100000"/>
              </a:lnSpc>
              <a:spcBef>
                <a:spcPct val="0"/>
              </a:spcBef>
              <a:spcAft>
                <a:spcPct val="0"/>
              </a:spcAft>
              <a:buNone/>
            </a:pPr>
            <a:endParaRPr lang="en-US" altLang="en-US" sz="4000" b="1"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F3DEAA0-1F19-4FA9-BB63-BB90ECC2BFCF}"/>
              </a:ext>
            </a:extLst>
          </p:cNvPr>
          <p:cNvSpPr/>
          <p:nvPr/>
        </p:nvSpPr>
        <p:spPr>
          <a:xfrm>
            <a:off x="0" y="1941734"/>
            <a:ext cx="5822577" cy="2593018"/>
          </a:xfrm>
          <a:prstGeom prst="rect">
            <a:avLst/>
          </a:prstGeom>
        </p:spPr>
        <p:txBody>
          <a:bodyPr wrap="square">
            <a:spAutoFit/>
          </a:bodyPr>
          <a:lstStyle/>
          <a:p>
            <a:pPr marL="342900" lvl="0" indent="-342900" defTabSz="457200">
              <a:spcBef>
                <a:spcPts val="1000"/>
              </a:spcBef>
              <a:buClr>
                <a:srgbClr val="5FCBEF"/>
              </a:buClr>
              <a:buSzPct val="80000"/>
              <a:buFont typeface="Wingdings 3" charset="2"/>
              <a:buChar char=""/>
            </a:pPr>
            <a:r>
              <a:rPr lang="en-US" sz="2000" dirty="0">
                <a:solidFill>
                  <a:prstClr val="black"/>
                </a:solidFill>
                <a:latin typeface="Calibri" panose="020F0502020204030204" pitchFamily="34" charset="0"/>
              </a:rPr>
              <a:t>Global platform where practitioners, students, researchers and educators share expertise and engage in the development of optometry’s future through clinical CE, research, education and public health, and focus on specific areas including the latest advances in optometry – vision sciences, research, optics and contact lens technology.</a:t>
            </a:r>
          </a:p>
          <a:p>
            <a:pPr marL="342900" indent="-342900" defTabSz="457200">
              <a:lnSpc>
                <a:spcPct val="107000"/>
              </a:lnSpc>
              <a:spcAft>
                <a:spcPts val="800"/>
              </a:spcAft>
              <a:buFont typeface="Arial" panose="020B0604020202020204" pitchFamily="34" charset="0"/>
              <a:buChar char="•"/>
              <a:defRPr/>
            </a:pPr>
            <a:endPar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3899DD2-B206-476F-BEBF-E46FE7FE3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2235" y="1596674"/>
            <a:ext cx="3475822" cy="3475822"/>
          </a:xfrm>
          <a:prstGeom prst="rect">
            <a:avLst/>
          </a:prstGeom>
          <a:ln>
            <a:noFill/>
          </a:ln>
          <a:effectLst/>
          <a:scene3d>
            <a:camera prst="perspectiveRight"/>
            <a:lightRig rig="threePt" dir="t">
              <a:rot lat="0" lon="0" rev="2700000"/>
            </a:lightRig>
          </a:scene3d>
          <a:sp3d>
            <a:bevelT w="63500" h="50800"/>
          </a:sp3d>
        </p:spPr>
      </p:pic>
      <p:sp>
        <p:nvSpPr>
          <p:cNvPr id="6" name="Rectangle 5">
            <a:extLst>
              <a:ext uri="{FF2B5EF4-FFF2-40B4-BE49-F238E27FC236}">
                <a16:creationId xmlns:a16="http://schemas.microsoft.com/office/drawing/2014/main" id="{AA5AE5F2-F5B9-4DFE-988F-EAD970812BEB}"/>
              </a:ext>
            </a:extLst>
          </p:cNvPr>
          <p:cNvSpPr>
            <a:spLocks noChangeArrowheads="1"/>
          </p:cNvSpPr>
          <p:nvPr/>
        </p:nvSpPr>
        <p:spPr bwMode="auto">
          <a:xfrm>
            <a:off x="5795682" y="5141046"/>
            <a:ext cx="3203710" cy="88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a:buNone/>
              <a:defRPr/>
            </a:pPr>
            <a:r>
              <a:rPr lang="en-US" sz="2400" b="1" i="1" dirty="0">
                <a:solidFill>
                  <a:prstClr val="black"/>
                </a:solidFill>
                <a:ea typeface="Calibri" panose="020F0502020204030204" pitchFamily="34" charset="0"/>
                <a:cs typeface="Times New Roman" panose="02020603050405020304" pitchFamily="18" charset="0"/>
              </a:rPr>
              <a:t>October 23</a:t>
            </a:r>
            <a:r>
              <a:rPr lang="en-US" sz="2400" b="1" i="1" baseline="30000" dirty="0">
                <a:solidFill>
                  <a:prstClr val="black"/>
                </a:solidFill>
                <a:ea typeface="Calibri" panose="020F0502020204030204" pitchFamily="34" charset="0"/>
                <a:cs typeface="Times New Roman" panose="02020603050405020304" pitchFamily="18" charset="0"/>
              </a:rPr>
              <a:t>rd</a:t>
            </a:r>
            <a:r>
              <a:rPr lang="en-US" sz="2400" b="1" i="1" dirty="0">
                <a:solidFill>
                  <a:prstClr val="black"/>
                </a:solidFill>
                <a:ea typeface="Calibri" panose="020F0502020204030204" pitchFamily="34" charset="0"/>
                <a:cs typeface="Times New Roman" panose="02020603050405020304" pitchFamily="18" charset="0"/>
              </a:rPr>
              <a:t>-27</a:t>
            </a:r>
            <a:r>
              <a:rPr lang="en-US" sz="2400" b="1" i="1" baseline="30000" dirty="0">
                <a:solidFill>
                  <a:prstClr val="black"/>
                </a:solidFill>
                <a:ea typeface="Calibri" panose="020F0502020204030204" pitchFamily="34" charset="0"/>
                <a:cs typeface="Times New Roman" panose="02020603050405020304" pitchFamily="18" charset="0"/>
              </a:rPr>
              <a:t>th</a:t>
            </a:r>
            <a:r>
              <a:rPr lang="en-US" sz="2400" b="1" i="1" dirty="0">
                <a:solidFill>
                  <a:prstClr val="black"/>
                </a:solidFill>
                <a:ea typeface="Calibri" panose="020F0502020204030204" pitchFamily="34" charset="0"/>
                <a:cs typeface="Times New Roman" panose="02020603050405020304" pitchFamily="18" charset="0"/>
              </a:rPr>
              <a:t>, 2019</a:t>
            </a:r>
          </a:p>
          <a:p>
            <a:pPr algn="ctr" defTabSz="457200">
              <a:buNone/>
              <a:defRPr/>
            </a:pPr>
            <a:r>
              <a:rPr lang="en-US" sz="2400" b="1" i="1" dirty="0">
                <a:solidFill>
                  <a:prstClr val="black"/>
                </a:solidFill>
                <a:ea typeface="Calibri" panose="020F0502020204030204" pitchFamily="34" charset="0"/>
                <a:cs typeface="Times New Roman" panose="02020603050405020304" pitchFamily="18" charset="0"/>
              </a:rPr>
              <a:t>Orlando, Florida, USA</a:t>
            </a:r>
          </a:p>
        </p:txBody>
      </p:sp>
    </p:spTree>
    <p:extLst>
      <p:ext uri="{BB962C8B-B14F-4D97-AF65-F5344CB8AC3E}">
        <p14:creationId xmlns:p14="http://schemas.microsoft.com/office/powerpoint/2010/main" val="349888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0CAA0A-5210-4449-B3A6-A71C9E733F3F}"/>
              </a:ext>
            </a:extLst>
          </p:cNvPr>
          <p:cNvSpPr>
            <a:spLocks noGrp="1"/>
          </p:cNvSpPr>
          <p:nvPr>
            <p:ph type="body" idx="1"/>
          </p:nvPr>
        </p:nvSpPr>
        <p:spPr>
          <a:xfrm>
            <a:off x="124635" y="599060"/>
            <a:ext cx="3090672" cy="518407"/>
          </a:xfrm>
        </p:spPr>
        <p:txBody>
          <a:bodyPr/>
          <a:lstStyle/>
          <a:p>
            <a:pPr lvl="0"/>
            <a:r>
              <a:rPr lang="en-US" b="1" dirty="0">
                <a:solidFill>
                  <a:schemeClr val="tx1"/>
                </a:solidFill>
                <a:latin typeface="Calibri" panose="020F0502020204030204" pitchFamily="34" charset="0"/>
              </a:rPr>
              <a:t>Scientific Track:</a:t>
            </a:r>
            <a:endParaRPr lang="en-US" b="1" dirty="0">
              <a:effectLst>
                <a:outerShdw blurRad="38100" dist="38100" dir="2700000" algn="tl">
                  <a:srgbClr val="000000">
                    <a:alpha val="43137"/>
                  </a:srgbClr>
                </a:outerShdw>
              </a:effectLst>
              <a:latin typeface="Calibri" panose="020F0502020204030204" pitchFamily="34" charset="0"/>
            </a:endParaRPr>
          </a:p>
        </p:txBody>
      </p:sp>
      <p:sp>
        <p:nvSpPr>
          <p:cNvPr id="4" name="Content Placeholder 3">
            <a:extLst>
              <a:ext uri="{FF2B5EF4-FFF2-40B4-BE49-F238E27FC236}">
                <a16:creationId xmlns:a16="http://schemas.microsoft.com/office/drawing/2014/main" id="{9F5087E1-9E0C-4FB4-BDCE-65AF01712096}"/>
              </a:ext>
            </a:extLst>
          </p:cNvPr>
          <p:cNvSpPr>
            <a:spLocks noGrp="1"/>
          </p:cNvSpPr>
          <p:nvPr>
            <p:ph sz="half" idx="2"/>
          </p:nvPr>
        </p:nvSpPr>
        <p:spPr>
          <a:xfrm>
            <a:off x="124635" y="1288276"/>
            <a:ext cx="4320756" cy="5154727"/>
          </a:xfrm>
        </p:spPr>
        <p:txBody>
          <a:bodyPr>
            <a:normAutofit lnSpcReduction="10000"/>
          </a:bodyPr>
          <a:lstStyle/>
          <a:p>
            <a:r>
              <a:rPr lang="en-US" sz="2000" b="1" dirty="0">
                <a:solidFill>
                  <a:schemeClr val="tx1"/>
                </a:solidFill>
                <a:latin typeface="Calibri" panose="020F0502020204030204" pitchFamily="34" charset="0"/>
              </a:rPr>
              <a:t>Rich and diverse information supporting the delivery of optometric care through Clinical research and development, including:</a:t>
            </a:r>
          </a:p>
          <a:p>
            <a:pPr lvl="1"/>
            <a:r>
              <a:rPr lang="en-US" sz="2000" dirty="0">
                <a:solidFill>
                  <a:schemeClr val="tx1"/>
                </a:solidFill>
                <a:latin typeface="Calibri" panose="020F0502020204030204" pitchFamily="34" charset="0"/>
              </a:rPr>
              <a:t>Symposia</a:t>
            </a:r>
          </a:p>
          <a:p>
            <a:pPr lvl="1"/>
            <a:r>
              <a:rPr lang="en-US" sz="2000" dirty="0">
                <a:solidFill>
                  <a:schemeClr val="tx1"/>
                </a:solidFill>
                <a:latin typeface="Calibri" panose="020F0502020204030204" pitchFamily="34" charset="0"/>
              </a:rPr>
              <a:t>Clinical workshops</a:t>
            </a:r>
          </a:p>
          <a:p>
            <a:pPr lvl="1"/>
            <a:r>
              <a:rPr lang="en-US" sz="2000" dirty="0">
                <a:solidFill>
                  <a:schemeClr val="tx1"/>
                </a:solidFill>
                <a:latin typeface="Calibri" panose="020F0502020204030204" pitchFamily="34" charset="0"/>
              </a:rPr>
              <a:t>Research presentations</a:t>
            </a:r>
          </a:p>
          <a:p>
            <a:pPr marL="0" indent="0">
              <a:buNone/>
            </a:pPr>
            <a:endParaRPr lang="en-US" sz="2000" b="1" dirty="0">
              <a:effectLst>
                <a:outerShdw blurRad="38100" dist="38100" dir="2700000" algn="tl">
                  <a:srgbClr val="000000">
                    <a:alpha val="43137"/>
                  </a:srgbClr>
                </a:outerShdw>
              </a:effectLst>
              <a:latin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26089BEB-A29C-41BC-97DD-D09AE2617D01}"/>
              </a:ext>
            </a:extLst>
          </p:cNvPr>
          <p:cNvSpPr>
            <a:spLocks noGrp="1"/>
          </p:cNvSpPr>
          <p:nvPr>
            <p:ph type="body" sz="quarter" idx="3"/>
          </p:nvPr>
        </p:nvSpPr>
        <p:spPr>
          <a:xfrm>
            <a:off x="4092336" y="588965"/>
            <a:ext cx="3090672" cy="528502"/>
          </a:xfrm>
        </p:spPr>
        <p:txBody>
          <a:bodyPr/>
          <a:lstStyle/>
          <a:p>
            <a:r>
              <a:rPr lang="en-US" b="1" dirty="0">
                <a:solidFill>
                  <a:schemeClr val="tx1"/>
                </a:solidFill>
                <a:latin typeface="Calibri" panose="020F0502020204030204" pitchFamily="34" charset="0"/>
              </a:rPr>
              <a:t>Educator Track:</a:t>
            </a:r>
          </a:p>
        </p:txBody>
      </p:sp>
      <p:sp>
        <p:nvSpPr>
          <p:cNvPr id="6" name="Content Placeholder 5">
            <a:extLst>
              <a:ext uri="{FF2B5EF4-FFF2-40B4-BE49-F238E27FC236}">
                <a16:creationId xmlns:a16="http://schemas.microsoft.com/office/drawing/2014/main" id="{F01E54F0-D968-4E7D-9F4F-C72C51AB4DC1}"/>
              </a:ext>
            </a:extLst>
          </p:cNvPr>
          <p:cNvSpPr>
            <a:spLocks noGrp="1"/>
          </p:cNvSpPr>
          <p:nvPr>
            <p:ph sz="quarter" idx="4"/>
          </p:nvPr>
        </p:nvSpPr>
        <p:spPr>
          <a:xfrm>
            <a:off x="4079636" y="1274208"/>
            <a:ext cx="3742006" cy="5583792"/>
          </a:xfrm>
        </p:spPr>
        <p:txBody>
          <a:bodyPr>
            <a:normAutofit lnSpcReduction="10000"/>
          </a:bodyPr>
          <a:lstStyle/>
          <a:p>
            <a:r>
              <a:rPr lang="en-US" sz="2000" b="1" dirty="0">
                <a:solidFill>
                  <a:schemeClr val="tx1"/>
                </a:solidFill>
                <a:latin typeface="Calibri" panose="020F0502020204030204" pitchFamily="34" charset="0"/>
              </a:rPr>
              <a:t>Scientific research to support improved delivery of academic information for educators, including:</a:t>
            </a:r>
          </a:p>
          <a:p>
            <a:pPr lvl="1"/>
            <a:r>
              <a:rPr lang="en-US" sz="2000" dirty="0">
                <a:solidFill>
                  <a:schemeClr val="tx1"/>
                </a:solidFill>
                <a:latin typeface="Calibri" panose="020F0502020204030204" pitchFamily="34" charset="0"/>
              </a:rPr>
              <a:t>Improved delivery for didactics</a:t>
            </a:r>
            <a:endParaRPr lang="en-US" sz="2000" dirty="0">
              <a:effectLst>
                <a:outerShdw blurRad="38100" dist="38100" dir="2700000" algn="tl">
                  <a:srgbClr val="000000">
                    <a:alpha val="43137"/>
                  </a:srgbClr>
                </a:outerShdw>
              </a:effectLst>
              <a:latin typeface="Calibri" panose="020F0502020204030204" pitchFamily="34" charset="0"/>
            </a:endParaRPr>
          </a:p>
          <a:p>
            <a:pPr lvl="1"/>
            <a:r>
              <a:rPr lang="en-US" sz="2000" dirty="0">
                <a:solidFill>
                  <a:schemeClr val="tx1"/>
                </a:solidFill>
                <a:latin typeface="Calibri" panose="020F0502020204030204" pitchFamily="34" charset="0"/>
              </a:rPr>
              <a:t>Improved evidence for teaching clinical skills</a:t>
            </a:r>
            <a:endParaRPr lang="en-US" sz="2000" dirty="0">
              <a:effectLst>
                <a:outerShdw blurRad="38100" dist="38100" dir="2700000" algn="tl">
                  <a:srgbClr val="000000">
                    <a:alpha val="43137"/>
                  </a:srgbClr>
                </a:outerShdw>
              </a:effectLst>
              <a:latin typeface="Calibri" panose="020F0502020204030204" pitchFamily="34" charset="0"/>
            </a:endParaRPr>
          </a:p>
          <a:p>
            <a:pPr lvl="1"/>
            <a:r>
              <a:rPr lang="en-US" sz="2000" dirty="0">
                <a:solidFill>
                  <a:schemeClr val="tx1"/>
                </a:solidFill>
                <a:latin typeface="Calibri" panose="020F0502020204030204" pitchFamily="34" charset="0"/>
              </a:rPr>
              <a:t>Lectures, workshops and research presentations</a:t>
            </a:r>
            <a:endParaRPr lang="en-US" sz="2000" dirty="0">
              <a:effectLst>
                <a:outerShdw blurRad="38100" dist="38100" dir="2700000" algn="tl">
                  <a:srgbClr val="000000">
                    <a:alpha val="43137"/>
                  </a:srgbClr>
                </a:outerShdw>
              </a:effectLst>
              <a:latin typeface="Calibri" panose="020F0502020204030204" pitchFamily="34" charset="0"/>
            </a:endParaRPr>
          </a:p>
          <a:p>
            <a:pPr lvl="1"/>
            <a:r>
              <a:rPr lang="en-US" sz="2000" dirty="0">
                <a:solidFill>
                  <a:schemeClr val="tx1"/>
                </a:solidFill>
                <a:latin typeface="Calibri" panose="020F0502020204030204" pitchFamily="34" charset="0"/>
              </a:rPr>
              <a:t>Opportunity to advance the optometric education agenda across the world</a:t>
            </a:r>
          </a:p>
          <a:p>
            <a:pPr lvl="1"/>
            <a:r>
              <a:rPr lang="en-US" sz="2000" dirty="0">
                <a:solidFill>
                  <a:schemeClr val="tx1"/>
                </a:solidFill>
                <a:latin typeface="Calibri" panose="020F0502020204030204" pitchFamily="34" charset="0"/>
              </a:rPr>
              <a:t>Supports the sustainable development of highly needed human resources</a:t>
            </a:r>
          </a:p>
          <a:p>
            <a:endParaRPr lang="en-US" sz="1600" b="1" dirty="0">
              <a:effectLst>
                <a:outerShdw blurRad="38100" dist="38100" dir="2700000" algn="tl">
                  <a:srgbClr val="000000">
                    <a:alpha val="43137"/>
                  </a:srgbClr>
                </a:outerShdw>
              </a:effectLst>
              <a:latin typeface="Calibri" panose="020F0502020204030204" pitchFamily="34" charset="0"/>
            </a:endParaRPr>
          </a:p>
          <a:p>
            <a:endParaRPr lang="en-US" dirty="0"/>
          </a:p>
        </p:txBody>
      </p:sp>
      <p:pic>
        <p:nvPicPr>
          <p:cNvPr id="7" name="Picture 4">
            <a:extLst>
              <a:ext uri="{FF2B5EF4-FFF2-40B4-BE49-F238E27FC236}">
                <a16:creationId xmlns:a16="http://schemas.microsoft.com/office/drawing/2014/main" id="{D96B3849-1434-4EA0-A8BF-CF712B95E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69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5868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D1FDBEC2-A1FF-44E7-9936-59DB7F01D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69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3" name="Rectangle 5">
            <a:extLst>
              <a:ext uri="{FF2B5EF4-FFF2-40B4-BE49-F238E27FC236}">
                <a16:creationId xmlns:a16="http://schemas.microsoft.com/office/drawing/2014/main" id="{2F82188D-6429-4C1D-A737-33FBE7F2B7F2}"/>
              </a:ext>
            </a:extLst>
          </p:cNvPr>
          <p:cNvSpPr>
            <a:spLocks noChangeArrowheads="1"/>
          </p:cNvSpPr>
          <p:nvPr/>
        </p:nvSpPr>
        <p:spPr bwMode="auto">
          <a:xfrm>
            <a:off x="12700" y="588963"/>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None/>
            </a:pPr>
            <a:r>
              <a:rPr lang="en-US" altLang="en-US" sz="4000" b="1"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The World Council of Optometry Offers the Following Opportunities:</a:t>
            </a:r>
          </a:p>
        </p:txBody>
      </p:sp>
      <p:sp>
        <p:nvSpPr>
          <p:cNvPr id="3" name="TextBox 2">
            <a:extLst>
              <a:ext uri="{FF2B5EF4-FFF2-40B4-BE49-F238E27FC236}">
                <a16:creationId xmlns:a16="http://schemas.microsoft.com/office/drawing/2014/main" id="{1284BAF4-9752-45CF-A19D-FF2D133031DA}"/>
              </a:ext>
            </a:extLst>
          </p:cNvPr>
          <p:cNvSpPr txBox="1"/>
          <p:nvPr/>
        </p:nvSpPr>
        <p:spPr>
          <a:xfrm>
            <a:off x="12700" y="2266344"/>
            <a:ext cx="5234549" cy="4462760"/>
          </a:xfrm>
          <a:prstGeom prst="rect">
            <a:avLst/>
          </a:prstGeom>
          <a:noFill/>
        </p:spPr>
        <p:txBody>
          <a:bodyPr wrap="square" rtlCol="0">
            <a:spAutoFit/>
          </a:bodyPr>
          <a:lstStyle/>
          <a:p>
            <a:pPr marL="342900" lvl="0" indent="-342900" defTabSz="457200">
              <a:spcBef>
                <a:spcPts val="1000"/>
              </a:spcBef>
              <a:buClr>
                <a:srgbClr val="5FCBEF"/>
              </a:buClr>
              <a:buSzPct val="80000"/>
              <a:buFont typeface="Wingdings 3" charset="2"/>
              <a:buChar char=""/>
            </a:pPr>
            <a:r>
              <a:rPr lang="en-US" sz="2400" dirty="0">
                <a:solidFill>
                  <a:prstClr val="black"/>
                </a:solidFill>
                <a:latin typeface="Calibri" panose="020F0502020204030204" pitchFamily="34" charset="0"/>
              </a:rPr>
              <a:t>To attend the President’s Forum - convening major steak holders, focusing on issues facing the profession</a:t>
            </a:r>
          </a:p>
          <a:p>
            <a:pPr marL="342900" lvl="0" indent="-342900" defTabSz="457200">
              <a:spcBef>
                <a:spcPts val="1000"/>
              </a:spcBef>
              <a:buClr>
                <a:srgbClr val="5FCBEF"/>
              </a:buClr>
              <a:buSzPct val="80000"/>
              <a:buFont typeface="Wingdings 3" charset="2"/>
              <a:buChar char=""/>
            </a:pPr>
            <a:r>
              <a:rPr lang="en-US" sz="2400" dirty="0">
                <a:solidFill>
                  <a:prstClr val="black"/>
                </a:solidFill>
                <a:latin typeface="Calibri" panose="020F0502020204030204" pitchFamily="34" charset="0"/>
              </a:rPr>
              <a:t>To discuss the status of optometry globally </a:t>
            </a:r>
          </a:p>
          <a:p>
            <a:pPr marL="342900" lvl="0" indent="-342900" defTabSz="457200">
              <a:spcBef>
                <a:spcPts val="1000"/>
              </a:spcBef>
              <a:buClr>
                <a:srgbClr val="5FCBEF"/>
              </a:buClr>
              <a:buSzPct val="80000"/>
              <a:buFont typeface="Wingdings 3" charset="2"/>
              <a:buChar char=""/>
            </a:pPr>
            <a:r>
              <a:rPr lang="en-US" sz="2400" dirty="0">
                <a:solidFill>
                  <a:prstClr val="black"/>
                </a:solidFill>
                <a:latin typeface="Calibri" panose="020F0502020204030204" pitchFamily="34" charset="0"/>
              </a:rPr>
              <a:t>To attend networking events featuring Orlando, Florida and tourists attractions</a:t>
            </a:r>
          </a:p>
          <a:p>
            <a:pPr marL="342900" lvl="0" indent="-342900" defTabSz="457200">
              <a:spcBef>
                <a:spcPts val="1000"/>
              </a:spcBef>
              <a:buClr>
                <a:srgbClr val="5FCBEF"/>
              </a:buClr>
              <a:buSzPct val="80000"/>
              <a:buFont typeface="Wingdings 3" charset="2"/>
              <a:buChar char=""/>
            </a:pPr>
            <a:endParaRPr lang="en-US" sz="2000" dirty="0">
              <a:solidFill>
                <a:prstClr val="black"/>
              </a:solidFill>
              <a:latin typeface="Calibri" panose="020F0502020204030204" pitchFamily="34" charset="0"/>
            </a:endParaRPr>
          </a:p>
          <a:p>
            <a:pPr marL="285750" indent="-285750" defTabSz="457200" eaLnBrk="0" fontAlgn="base" hangingPunct="0">
              <a:spcBef>
                <a:spcPct val="0"/>
              </a:spcBef>
              <a:spcAft>
                <a:spcPct val="0"/>
              </a:spcAft>
              <a:buFont typeface="Arial" panose="020B0604020202020204" pitchFamily="34" charset="0"/>
              <a:buChar char="•"/>
            </a:pPr>
            <a:endParaRPr lang="en-US" sz="2300" dirty="0">
              <a:solidFill>
                <a:prstClr val="black"/>
              </a:solidFill>
              <a:latin typeface="Calibri" panose="020F0502020204030204" pitchFamily="34" charset="0"/>
            </a:endParaRPr>
          </a:p>
        </p:txBody>
      </p:sp>
      <p:pic>
        <p:nvPicPr>
          <p:cNvPr id="7" name="Picture 6">
            <a:extLst>
              <a:ext uri="{FF2B5EF4-FFF2-40B4-BE49-F238E27FC236}">
                <a16:creationId xmlns:a16="http://schemas.microsoft.com/office/drawing/2014/main" id="{B27E408B-E11D-4C36-BAED-CE418E4C589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57353" y="2339663"/>
            <a:ext cx="3474078" cy="23160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Speech Bubble: Rectangle 3">
            <a:extLst>
              <a:ext uri="{FF2B5EF4-FFF2-40B4-BE49-F238E27FC236}">
                <a16:creationId xmlns:a16="http://schemas.microsoft.com/office/drawing/2014/main" id="{C4E0BD8C-4B56-43BB-B472-2FB8C35E87E4}"/>
              </a:ext>
            </a:extLst>
          </p:cNvPr>
          <p:cNvSpPr/>
          <p:nvPr/>
        </p:nvSpPr>
        <p:spPr>
          <a:xfrm>
            <a:off x="5635713" y="4783014"/>
            <a:ext cx="3317358" cy="1299141"/>
          </a:xfrm>
          <a:prstGeom prst="wedge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200" eaLnBrk="0" fontAlgn="base" hangingPunct="0">
              <a:spcBef>
                <a:spcPct val="0"/>
              </a:spcBef>
              <a:spcAft>
                <a:spcPct val="0"/>
              </a:spcAft>
            </a:pPr>
            <a:r>
              <a:rPr lang="en-US" sz="3600" b="1" dirty="0">
                <a:solidFill>
                  <a:prstClr val="black"/>
                </a:solidFill>
                <a:effectLst>
                  <a:outerShdw blurRad="38100" dist="38100" dir="2700000" algn="tl">
                    <a:srgbClr val="000000">
                      <a:alpha val="43137"/>
                    </a:srgbClr>
                  </a:outerShdw>
                </a:effectLst>
                <a:latin typeface="Calibri" panose="020F0502020204030204" pitchFamily="34" charset="0"/>
              </a:rPr>
              <a:t>We hope to see you there!</a:t>
            </a:r>
          </a:p>
        </p:txBody>
      </p:sp>
      <p:sp>
        <p:nvSpPr>
          <p:cNvPr id="2" name="TextBox 1">
            <a:extLst>
              <a:ext uri="{FF2B5EF4-FFF2-40B4-BE49-F238E27FC236}">
                <a16:creationId xmlns:a16="http://schemas.microsoft.com/office/drawing/2014/main" id="{4560BE3B-CAE3-4997-81CB-43724A538154}"/>
              </a:ext>
            </a:extLst>
          </p:cNvPr>
          <p:cNvSpPr txBox="1"/>
          <p:nvPr/>
        </p:nvSpPr>
        <p:spPr>
          <a:xfrm>
            <a:off x="954741" y="6344383"/>
            <a:ext cx="7019365" cy="738664"/>
          </a:xfrm>
          <a:prstGeom prst="rect">
            <a:avLst/>
          </a:prstGeom>
          <a:noFill/>
        </p:spPr>
        <p:txBody>
          <a:bodyPr wrap="square" rtlCol="0">
            <a:spAutoFit/>
          </a:bodyPr>
          <a:lstStyle/>
          <a:p>
            <a:r>
              <a:rPr lang="en-US" sz="2400" b="1" dirty="0">
                <a:solidFill>
                  <a:prstClr val="black"/>
                </a:solidFill>
                <a:effectLst>
                  <a:outerShdw blurRad="38100" dist="38100" dir="2700000" algn="tl">
                    <a:srgbClr val="000000">
                      <a:alpha val="43137"/>
                    </a:srgbClr>
                  </a:outerShdw>
                </a:effectLst>
                <a:latin typeface="Calibri" panose="020F0502020204030204" pitchFamily="34" charset="0"/>
              </a:rPr>
              <a:t>For more information, visit </a:t>
            </a:r>
            <a:r>
              <a:rPr lang="en-US" sz="2400" b="1" dirty="0">
                <a:solidFill>
                  <a:prstClr val="black"/>
                </a:solidFill>
                <a:effectLst>
                  <a:outerShdw blurRad="38100" dist="38100" dir="2700000" algn="tl">
                    <a:srgbClr val="000000">
                      <a:alpha val="43137"/>
                    </a:srgbClr>
                  </a:outerShdw>
                </a:effectLst>
                <a:latin typeface="Calibri" panose="020F0502020204030204" pitchFamily="34" charset="0"/>
                <a:hlinkClick r:id="rId5"/>
              </a:rPr>
              <a:t>www.worldoptometry.org</a:t>
            </a:r>
            <a:endParaRPr lang="en-US" sz="2400" b="1" dirty="0">
              <a:solidFill>
                <a:prstClr val="black"/>
              </a:solidFill>
              <a:effectLst>
                <a:outerShdw blurRad="38100" dist="38100" dir="2700000" algn="tl">
                  <a:srgbClr val="000000">
                    <a:alpha val="43137"/>
                  </a:srgbClr>
                </a:outerShdw>
              </a:effectLst>
              <a:latin typeface="Calibri" panose="020F0502020204030204" pitchFamily="34" charset="0"/>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725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B352AB-6A26-4099-B565-339CF208BD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66" b="88966" l="4883" r="94268">
                        <a14:foregroundMark x1="32484" y1="20000" x2="58386" y2="24828"/>
                        <a14:foregroundMark x1="58386" y1="24828" x2="67304" y2="22759"/>
                        <a14:foregroundMark x1="67304" y1="22759" x2="91932" y2="33103"/>
                        <a14:foregroundMark x1="91932" y1="33103" x2="59448" y2="28966"/>
                        <a14:foregroundMark x1="59448" y1="28966" x2="76221" y2="29655"/>
                        <a14:foregroundMark x1="76221" y1="29655" x2="46285" y2="30345"/>
                        <a14:foregroundMark x1="46285" y1="30345" x2="68153" y2="24138"/>
                        <a14:foregroundMark x1="68153" y1="24138" x2="28662" y2="22759"/>
                        <a14:foregroundMark x1="28662" y1="22759" x2="54565" y2="22759"/>
                        <a14:foregroundMark x1="54565" y1="22759" x2="45223" y2="32414"/>
                        <a14:foregroundMark x1="45223" y1="32414" x2="54777" y2="31724"/>
                        <a14:foregroundMark x1="54777" y1="31724" x2="69427" y2="35172"/>
                        <a14:foregroundMark x1="69427" y1="35172" x2="29087" y2="42759"/>
                        <a14:foregroundMark x1="29087" y1="42759" x2="49045" y2="40690"/>
                        <a14:foregroundMark x1="49045" y1="40690" x2="64756" y2="44138"/>
                        <a14:foregroundMark x1="64756" y1="44138" x2="53928" y2="54483"/>
                        <a14:foregroundMark x1="53928" y1="54483" x2="85775" y2="51724"/>
                        <a14:foregroundMark x1="85775" y1="51724" x2="32484" y2="64828"/>
                        <a14:foregroundMark x1="32484" y1="64828" x2="56476" y2="60000"/>
                        <a14:foregroundMark x1="56476" y1="60000" x2="82803" y2="60690"/>
                        <a14:foregroundMark x1="82803" y1="60690" x2="50106" y2="72414"/>
                        <a14:foregroundMark x1="50106" y1="72414" x2="78981" y2="64138"/>
                        <a14:foregroundMark x1="78981" y1="64138" x2="90446" y2="66897"/>
                        <a14:foregroundMark x1="90446" y1="66897" x2="49894" y2="75862"/>
                        <a14:foregroundMark x1="49894" y1="75862" x2="78981" y2="68276"/>
                        <a14:foregroundMark x1="78981" y1="68276" x2="61783" y2="81379"/>
                        <a14:foregroundMark x1="61783" y1="81379" x2="80467" y2="76552"/>
                        <a14:foregroundMark x1="80467" y1="76552" x2="57749" y2="92414"/>
                        <a14:foregroundMark x1="57749" y1="92414" x2="88535" y2="82759"/>
                        <a14:foregroundMark x1="88535" y1="82759" x2="70913" y2="86207"/>
                        <a14:foregroundMark x1="70913" y1="86207" x2="89597" y2="79310"/>
                        <a14:foregroundMark x1="89597" y1="79310" x2="73673" y2="79310"/>
                        <a14:foregroundMark x1="73673" y1="79310" x2="88747" y2="68276"/>
                        <a14:foregroundMark x1="88747" y1="68276" x2="41189" y2="73103"/>
                        <a14:foregroundMark x1="41189" y1="73103" x2="49045" y2="67586"/>
                        <a14:foregroundMark x1="49045" y1="67586" x2="4671" y2="55862"/>
                        <a14:foregroundMark x1="4671" y1="55862" x2="27601" y2="47586"/>
                        <a14:foregroundMark x1="27601" y1="47586" x2="3609" y2="51724"/>
                        <a14:foregroundMark x1="3609" y1="51724" x2="21656" y2="46207"/>
                        <a14:foregroundMark x1="21656" y1="46207" x2="14013" y2="49655"/>
                        <a14:foregroundMark x1="14013" y1="49655" x2="28238" y2="39310"/>
                        <a14:foregroundMark x1="28238" y1="39310" x2="4459" y2="44828"/>
                        <a14:foregroundMark x1="4459" y1="44828" x2="19108" y2="35862"/>
                        <a14:foregroundMark x1="19108" y1="35862" x2="9130" y2="40690"/>
                        <a14:foregroundMark x1="9130" y1="40690" x2="17834" y2="34483"/>
                        <a14:foregroundMark x1="17834" y1="34483" x2="7643" y2="32414"/>
                        <a14:foregroundMark x1="7643" y1="32414" x2="16348" y2="22069"/>
                        <a14:foregroundMark x1="16348" y1="22069" x2="37367" y2="25517"/>
                        <a14:foregroundMark x1="37367" y1="25517" x2="49257" y2="20000"/>
                        <a14:foregroundMark x1="49257" y1="20000" x2="37155" y2="31034"/>
                        <a14:foregroundMark x1="37155" y1="31034" x2="49045" y2="31034"/>
                        <a14:foregroundMark x1="49045" y1="31034" x2="27813" y2="48966"/>
                        <a14:foregroundMark x1="27813" y1="48966" x2="43524" y2="42069"/>
                        <a14:foregroundMark x1="43524" y1="42069" x2="54140" y2="42069"/>
                        <a14:foregroundMark x1="54140" y1="42069" x2="43524" y2="42069"/>
                        <a14:foregroundMark x1="43524" y1="42069" x2="66879" y2="21379"/>
                        <a14:foregroundMark x1="66879" y1="21379" x2="53291" y2="35862"/>
                        <a14:foregroundMark x1="53291" y1="35862" x2="75796" y2="26897"/>
                        <a14:foregroundMark x1="75796" y1="26897" x2="64968" y2="40690"/>
                        <a14:foregroundMark x1="64968" y1="40690" x2="79406" y2="30345"/>
                        <a14:foregroundMark x1="79406" y1="30345" x2="64119" y2="40690"/>
                        <a14:foregroundMark x1="64119" y1="40690" x2="74098" y2="35862"/>
                        <a14:foregroundMark x1="74098" y1="35862" x2="66030" y2="40690"/>
                        <a14:foregroundMark x1="66030" y1="40690" x2="91507" y2="21379"/>
                        <a14:foregroundMark x1="91507" y1="21379" x2="75584" y2="35172"/>
                        <a14:foregroundMark x1="75584" y1="35172" x2="84926" y2="29655"/>
                        <a14:foregroundMark x1="84926" y1="29655" x2="74098" y2="38621"/>
                        <a14:foregroundMark x1="74098" y1="38621" x2="83439" y2="33103"/>
                        <a14:foregroundMark x1="83439" y1="33103" x2="73885" y2="50345"/>
                        <a14:foregroundMark x1="73885" y1="50345" x2="92781" y2="40000"/>
                        <a14:foregroundMark x1="92781" y1="40000" x2="78769" y2="57241"/>
                        <a14:foregroundMark x1="78769" y1="57241" x2="87898" y2="51034"/>
                        <a14:foregroundMark x1="87898" y1="51034" x2="81104" y2="62759"/>
                        <a14:foregroundMark x1="81104" y1="62759" x2="90870" y2="55862"/>
                        <a14:foregroundMark x1="90870" y1="55862" x2="39066" y2="72414"/>
                        <a14:foregroundMark x1="39066" y1="72414" x2="49257" y2="63448"/>
                        <a14:foregroundMark x1="49257" y1="63448" x2="34820" y2="64138"/>
                        <a14:foregroundMark x1="34820" y1="64138" x2="57962" y2="37241"/>
                        <a14:foregroundMark x1="57962" y1="37241" x2="72611" y2="48966"/>
                        <a14:foregroundMark x1="72611" y1="48966" x2="91295" y2="45517"/>
                        <a14:foregroundMark x1="91295" y1="45517" x2="67728" y2="57931"/>
                        <a14:foregroundMark x1="67728" y1="57931" x2="83439" y2="47586"/>
                        <a14:foregroundMark x1="83439" y1="47586" x2="76433" y2="50345"/>
                        <a14:foregroundMark x1="53928" y1="44828" x2="54777" y2="51724"/>
                        <a14:foregroundMark x1="92781" y1="22069" x2="88323" y2="44138"/>
                        <a14:foregroundMark x1="88323" y1="44138" x2="91083" y2="67586"/>
                        <a14:foregroundMark x1="91083" y1="67586" x2="90234" y2="61379"/>
                        <a14:foregroundMark x1="92569" y1="28966" x2="92781" y2="54483"/>
                        <a14:foregroundMark x1="92781" y1="54483" x2="89809" y2="82759"/>
                        <a14:foregroundMark x1="89809" y1="82759" x2="92569" y2="54483"/>
                        <a14:foregroundMark x1="92569" y1="54483" x2="90234" y2="82759"/>
                        <a14:foregroundMark x1="90234" y1="82759" x2="94268" y2="59310"/>
                        <a14:foregroundMark x1="94268" y1="59310" x2="90446" y2="75172"/>
                        <a14:foregroundMark x1="92781" y1="20000" x2="72611" y2="25517"/>
                        <a14:foregroundMark x1="72611" y1="25517" x2="81529" y2="23448"/>
                        <a14:foregroundMark x1="81529" y1="23448" x2="67728" y2="35862"/>
                        <a14:foregroundMark x1="67728" y1="35862" x2="78344" y2="28966"/>
                        <a14:foregroundMark x1="78344" y1="28966" x2="71975" y2="35862"/>
                        <a14:foregroundMark x1="91932" y1="22069" x2="70064" y2="31034"/>
                        <a14:foregroundMark x1="70064" y1="31034" x2="80042" y2="24828"/>
                        <a14:foregroundMark x1="80042" y1="24828" x2="21868" y2="23448"/>
                        <a14:foregroundMark x1="21868" y1="23448" x2="29512" y2="15172"/>
                        <a14:foregroundMark x1="29512" y1="15172" x2="7219" y2="28276"/>
                        <a14:foregroundMark x1="7219" y1="28276" x2="7219" y2="37241"/>
                        <a14:foregroundMark x1="8493" y1="29655" x2="5308" y2="37931"/>
                        <a14:foregroundMark x1="5945" y1="32414" x2="5732" y2="43448"/>
                        <a14:foregroundMark x1="4883" y1="37931" x2="5520" y2="42069"/>
                        <a14:foregroundMark x1="13376" y1="23448" x2="15287" y2="25517"/>
                        <a14:foregroundMark x1="32272" y1="63448" x2="38854" y2="75172"/>
                        <a14:foregroundMark x1="38854" y1="75172" x2="38429" y2="77931"/>
                        <a14:foregroundMark x1="38217" y1="71724" x2="39066" y2="75172"/>
                        <a14:foregroundMark x1="31210" y1="68966" x2="30998" y2="73103"/>
                        <a14:foregroundMark x1="35244" y1="73793" x2="34820" y2="73793"/>
                        <a14:foregroundMark x1="38217" y1="73793" x2="30149" y2="76552"/>
                        <a14:foregroundMark x1="30149" y1="76552" x2="39066" y2="69655"/>
                        <a14:foregroundMark x1="39066" y1="69655" x2="30361" y2="75172"/>
                        <a14:foregroundMark x1="30361" y1="75172" x2="42887" y2="67586"/>
                        <a14:foregroundMark x1="42887" y1="67586" x2="35456" y2="72414"/>
                        <a14:foregroundMark x1="35456" y1="72414" x2="36943" y2="80000"/>
                        <a14:foregroundMark x1="46072" y1="75862" x2="57962" y2="74483"/>
                        <a14:foregroundMark x1="57962" y1="74483" x2="48832" y2="82759"/>
                        <a14:foregroundMark x1="48832" y1="82759" x2="56263" y2="77931"/>
                        <a14:foregroundMark x1="56263" y1="77931" x2="48195" y2="82759"/>
                        <a14:foregroundMark x1="48195" y1="82759" x2="56476" y2="77241"/>
                        <a14:foregroundMark x1="56476" y1="77241" x2="54140" y2="85517"/>
                        <a14:foregroundMark x1="54989" y1="86207" x2="46921" y2="86897"/>
                        <a14:foregroundMark x1="46921" y1="86897" x2="50106" y2="83448"/>
                        <a14:foregroundMark x1="47983" y1="80000" x2="31210" y2="81379"/>
                        <a14:foregroundMark x1="31210" y1="81379" x2="38641" y2="76552"/>
                        <a14:foregroundMark x1="38641" y1="76552" x2="42675" y2="80690"/>
                        <a14:foregroundMark x1="93418" y1="31034" x2="92144" y2="42069"/>
                        <a14:foregroundMark x1="94268" y1="36552" x2="92781" y2="35862"/>
                      </a14:backgroundRemoval>
                    </a14:imgEffect>
                  </a14:imgLayer>
                </a14:imgProps>
              </a:ext>
              <a:ext uri="{28A0092B-C50C-407E-A947-70E740481C1C}">
                <a14:useLocalDpi xmlns:a14="http://schemas.microsoft.com/office/drawing/2010/main" val="0"/>
              </a:ext>
            </a:extLst>
          </a:blip>
          <a:stretch>
            <a:fillRect/>
          </a:stretch>
        </p:blipFill>
        <p:spPr>
          <a:xfrm>
            <a:off x="894492" y="1861556"/>
            <a:ext cx="6419517" cy="1976284"/>
          </a:xfrm>
          <a:prstGeom prst="rect">
            <a:avLst/>
          </a:prstGeom>
        </p:spPr>
      </p:pic>
      <p:sp>
        <p:nvSpPr>
          <p:cNvPr id="7" name="Rectangle 1">
            <a:extLst>
              <a:ext uri="{FF2B5EF4-FFF2-40B4-BE49-F238E27FC236}">
                <a16:creationId xmlns:a16="http://schemas.microsoft.com/office/drawing/2014/main" id="{9A5C321D-902C-4D51-8ECA-47FF020056B9}"/>
              </a:ext>
            </a:extLst>
          </p:cNvPr>
          <p:cNvSpPr>
            <a:spLocks noChangeArrowheads="1"/>
          </p:cNvSpPr>
          <p:nvPr/>
        </p:nvSpPr>
        <p:spPr bwMode="auto">
          <a:xfrm>
            <a:off x="2803866" y="1068920"/>
            <a:ext cx="3757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None/>
            </a:pPr>
            <a:r>
              <a:rPr lang="en-US" altLang="en-US" sz="6000" b="1" i="1" dirty="0">
                <a:solidFill>
                  <a:prstClr val="black"/>
                </a:solidFill>
                <a:effectLst>
                  <a:outerShdw blurRad="38100" dist="38100" dir="2700000" algn="tl">
                    <a:srgbClr val="000000">
                      <a:alpha val="43137"/>
                    </a:srgbClr>
                  </a:outerShdw>
                </a:effectLst>
                <a:cs typeface="Times New Roman" panose="02020603050405020304" pitchFamily="18" charset="0"/>
              </a:rPr>
              <a:t>Thank you!</a:t>
            </a:r>
            <a:endParaRPr lang="en-US" altLang="en-US" sz="6000" b="1" i="1" dirty="0">
              <a:solidFill>
                <a:prstClr val="black"/>
              </a:solidFill>
              <a:effectLst>
                <a:outerShdw blurRad="38100" dist="38100" dir="2700000" algn="tl">
                  <a:srgbClr val="000000">
                    <a:alpha val="43137"/>
                  </a:srgbClr>
                </a:outerShdw>
              </a:effectLst>
            </a:endParaRPr>
          </a:p>
        </p:txBody>
      </p:sp>
      <p:sp>
        <p:nvSpPr>
          <p:cNvPr id="8" name="Rectangle 4">
            <a:extLst>
              <a:ext uri="{FF2B5EF4-FFF2-40B4-BE49-F238E27FC236}">
                <a16:creationId xmlns:a16="http://schemas.microsoft.com/office/drawing/2014/main" id="{D6829DCE-A0BE-4795-AEED-35A0AE77664A}"/>
              </a:ext>
            </a:extLst>
          </p:cNvPr>
          <p:cNvSpPr>
            <a:spLocks noChangeArrowheads="1"/>
          </p:cNvSpPr>
          <p:nvPr/>
        </p:nvSpPr>
        <p:spPr bwMode="auto">
          <a:xfrm>
            <a:off x="0" y="3716739"/>
            <a:ext cx="93656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457200" fontAlgn="base">
              <a:lnSpc>
                <a:spcPct val="100000"/>
              </a:lnSpc>
              <a:spcBef>
                <a:spcPct val="0"/>
              </a:spcBef>
              <a:spcAft>
                <a:spcPct val="0"/>
              </a:spcAft>
              <a:buNone/>
            </a:pPr>
            <a:r>
              <a:rPr lang="en-US" altLang="en-US" sz="6000" b="1" i="1" dirty="0">
                <a:solidFill>
                  <a:prstClr val="black"/>
                </a:solidFill>
                <a:effectLst>
                  <a:outerShdw blurRad="38100" dist="38100" dir="2700000" algn="tl">
                    <a:srgbClr val="000000">
                      <a:alpha val="43137"/>
                    </a:srgbClr>
                  </a:outerShdw>
                </a:effectLst>
                <a:cs typeface="Times New Roman" panose="02020603050405020304" pitchFamily="18" charset="0"/>
              </a:rPr>
              <a:t>We look forward to seeing you in Orlando in 2019!</a:t>
            </a:r>
            <a:endParaRPr lang="en-US" altLang="en-US" sz="6000" b="1" i="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1171510"/>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757575"/>
      </a:hlink>
      <a:folHlink>
        <a:srgbClr val="75757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597</Words>
  <Application>Microsoft Office PowerPoint</Application>
  <PresentationFormat>On-screen Show (4:3)</PresentationFormat>
  <Paragraphs>63</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Chiles</dc:creator>
  <cp:lastModifiedBy>Garryn Marlen</cp:lastModifiedBy>
  <cp:revision>17</cp:revision>
  <dcterms:created xsi:type="dcterms:W3CDTF">2018-05-15T15:38:45Z</dcterms:created>
  <dcterms:modified xsi:type="dcterms:W3CDTF">2019-01-02T17:48:34Z</dcterms:modified>
</cp:coreProperties>
</file>